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2" r:id="rId15"/>
    <p:sldId id="265" r:id="rId16"/>
    <p:sldId id="272" r:id="rId17"/>
    <p:sldId id="275" r:id="rId18"/>
    <p:sldId id="273" r:id="rId19"/>
    <p:sldId id="26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8F0BF-32B1-4FD6-A319-06B8141B0D8F}" type="doc">
      <dgm:prSet loTypeId="urn:microsoft.com/office/officeart/2005/8/layout/process4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2E450C0-CA8A-41FD-9BAC-C7D25C77521C}">
      <dgm:prSet phldrT="[Text]"/>
      <dgm:spPr/>
      <dgm:t>
        <a:bodyPr/>
        <a:lstStyle/>
        <a:p>
          <a:r>
            <a:rPr lang="en-GB"/>
            <a:t>Data Organisation</a:t>
          </a:r>
        </a:p>
      </dgm:t>
    </dgm:pt>
    <dgm:pt modelId="{151D2D2E-9F29-4B88-B2AB-9FCE8B5C846E}" type="parTrans" cxnId="{DEABE457-75E4-42B9-BC68-D0F374EA3DC4}">
      <dgm:prSet/>
      <dgm:spPr/>
      <dgm:t>
        <a:bodyPr/>
        <a:lstStyle/>
        <a:p>
          <a:endParaRPr lang="en-GB"/>
        </a:p>
      </dgm:t>
    </dgm:pt>
    <dgm:pt modelId="{62B52E24-3E5F-4517-96CA-EDF16532AAFC}" type="sibTrans" cxnId="{DEABE457-75E4-42B9-BC68-D0F374EA3DC4}">
      <dgm:prSet/>
      <dgm:spPr/>
      <dgm:t>
        <a:bodyPr/>
        <a:lstStyle/>
        <a:p>
          <a:endParaRPr lang="en-GB"/>
        </a:p>
      </dgm:t>
    </dgm:pt>
    <dgm:pt modelId="{90D6888B-25FC-4D1C-A02C-D3BC1BC33489}">
      <dgm:prSet phldrT="[Text]"/>
      <dgm:spPr/>
      <dgm:t>
        <a:bodyPr/>
        <a:lstStyle/>
        <a:p>
          <a:r>
            <a:rPr lang="en-GB"/>
            <a:t>Structure to store SH coefficient calculations and encoded spherical function (environment light) at given point of the sphere values.</a:t>
          </a:r>
        </a:p>
      </dgm:t>
    </dgm:pt>
    <dgm:pt modelId="{47BE416D-F83B-4F8A-B016-1A0EC1D9EE39}" type="parTrans" cxnId="{AEF84B22-7CA9-4FEF-A63D-E63E15AD4C31}">
      <dgm:prSet/>
      <dgm:spPr/>
      <dgm:t>
        <a:bodyPr/>
        <a:lstStyle/>
        <a:p>
          <a:endParaRPr lang="en-GB"/>
        </a:p>
      </dgm:t>
    </dgm:pt>
    <dgm:pt modelId="{DAF6397A-0F95-447F-9F03-EE578A3B6B2D}" type="sibTrans" cxnId="{AEF84B22-7CA9-4FEF-A63D-E63E15AD4C31}">
      <dgm:prSet/>
      <dgm:spPr/>
      <dgm:t>
        <a:bodyPr/>
        <a:lstStyle/>
        <a:p>
          <a:endParaRPr lang="en-GB"/>
        </a:p>
      </dgm:t>
    </dgm:pt>
    <dgm:pt modelId="{E98344B1-9E45-415C-963E-51009D71F759}">
      <dgm:prSet phldrT="[Text]"/>
      <dgm:spPr/>
      <dgm:t>
        <a:bodyPr/>
        <a:lstStyle/>
        <a:p>
          <a:r>
            <a:rPr lang="en-GB"/>
            <a:t>Vertex structure - holds Cartesian coordinates, normal vector, diffuse colour, texture coordinates and 3 arrays of SH coefficients.</a:t>
          </a:r>
        </a:p>
      </dgm:t>
    </dgm:pt>
    <dgm:pt modelId="{92C42D8C-222A-4174-A4E9-519284BF20E7}" type="parTrans" cxnId="{36C786E1-69D9-4B49-B21E-00BBB5C7E85B}">
      <dgm:prSet/>
      <dgm:spPr/>
      <dgm:t>
        <a:bodyPr/>
        <a:lstStyle/>
        <a:p>
          <a:endParaRPr lang="en-GB"/>
        </a:p>
      </dgm:t>
    </dgm:pt>
    <dgm:pt modelId="{716E4226-FC01-470A-A434-0CA199F3F6FA}" type="sibTrans" cxnId="{36C786E1-69D9-4B49-B21E-00BBB5C7E85B}">
      <dgm:prSet/>
      <dgm:spPr/>
      <dgm:t>
        <a:bodyPr/>
        <a:lstStyle/>
        <a:p>
          <a:endParaRPr lang="en-GB"/>
        </a:p>
      </dgm:t>
    </dgm:pt>
    <dgm:pt modelId="{3C234930-44A4-4E25-9830-33D1AF1BE72D}">
      <dgm:prSet phldrT="[Text]"/>
      <dgm:spPr/>
      <dgm:t>
        <a:bodyPr/>
        <a:lstStyle/>
        <a:p>
          <a:r>
            <a:rPr lang="en-GB"/>
            <a:t>Basic un-shadowed lighting</a:t>
          </a:r>
        </a:p>
      </dgm:t>
    </dgm:pt>
    <dgm:pt modelId="{D733AAD7-3AB4-4F18-8E4E-ACA8EF5458AF}" type="parTrans" cxnId="{E26252E3-BFCE-42DB-96A3-4AF31DC15360}">
      <dgm:prSet/>
      <dgm:spPr/>
      <dgm:t>
        <a:bodyPr/>
        <a:lstStyle/>
        <a:p>
          <a:endParaRPr lang="en-GB"/>
        </a:p>
      </dgm:t>
    </dgm:pt>
    <dgm:pt modelId="{72263006-5DE2-4A19-9047-6D7B08B055E9}" type="sibTrans" cxnId="{E26252E3-BFCE-42DB-96A3-4AF31DC15360}">
      <dgm:prSet/>
      <dgm:spPr/>
      <dgm:t>
        <a:bodyPr/>
        <a:lstStyle/>
        <a:p>
          <a:endParaRPr lang="en-GB"/>
        </a:p>
      </dgm:t>
    </dgm:pt>
    <dgm:pt modelId="{C87F2956-76D9-4DDB-B9D6-9C0897CD77A3}">
      <dgm:prSet phldrT="[Text]"/>
      <dgm:spPr/>
      <dgm:t>
        <a:bodyPr/>
        <a:lstStyle/>
        <a:p>
          <a:r>
            <a:rPr lang="en-GB"/>
            <a:t>Projection function - calculates SH coefficients using spherical samples array. Encodes both vertex colour and normal using SH</a:t>
          </a:r>
        </a:p>
      </dgm:t>
    </dgm:pt>
    <dgm:pt modelId="{4988BAEB-3A1A-4D95-AADD-7A73D8D8892D}" type="parTrans" cxnId="{F66BB884-1AF3-408E-A53F-BB18A6289DA8}">
      <dgm:prSet/>
      <dgm:spPr/>
      <dgm:t>
        <a:bodyPr/>
        <a:lstStyle/>
        <a:p>
          <a:endParaRPr lang="en-GB"/>
        </a:p>
      </dgm:t>
    </dgm:pt>
    <dgm:pt modelId="{67E1BF85-29B6-478A-A425-8492578A9386}" type="sibTrans" cxnId="{F66BB884-1AF3-408E-A53F-BB18A6289DA8}">
      <dgm:prSet/>
      <dgm:spPr/>
      <dgm:t>
        <a:bodyPr/>
        <a:lstStyle/>
        <a:p>
          <a:endParaRPr lang="en-GB"/>
        </a:p>
      </dgm:t>
    </dgm:pt>
    <dgm:pt modelId="{876EFF98-99DD-4D17-B705-E9644BB232D4}">
      <dgm:prSet/>
      <dgm:spPr/>
      <dgm:t>
        <a:bodyPr/>
        <a:lstStyle/>
        <a:p>
          <a:r>
            <a:rPr lang="en-GB"/>
            <a:t>Shadowed lighting</a:t>
          </a:r>
        </a:p>
      </dgm:t>
    </dgm:pt>
    <dgm:pt modelId="{91851F46-9D24-48EA-BA95-92D08799FB0E}" type="parTrans" cxnId="{CCEC0600-C241-430D-988E-D8E869E5B21B}">
      <dgm:prSet/>
      <dgm:spPr/>
      <dgm:t>
        <a:bodyPr/>
        <a:lstStyle/>
        <a:p>
          <a:endParaRPr lang="en-GB"/>
        </a:p>
      </dgm:t>
    </dgm:pt>
    <dgm:pt modelId="{4A1A0AC7-9B33-4318-B8AB-25AEEC353A22}" type="sibTrans" cxnId="{CCEC0600-C241-430D-988E-D8E869E5B21B}">
      <dgm:prSet/>
      <dgm:spPr/>
      <dgm:t>
        <a:bodyPr/>
        <a:lstStyle/>
        <a:p>
          <a:endParaRPr lang="en-GB"/>
        </a:p>
      </dgm:t>
    </dgm:pt>
    <dgm:pt modelId="{0E7BE0B9-D708-41BE-9CFA-A7C1AE2C43B2}">
      <dgm:prSet/>
      <dgm:spPr/>
      <dgm:t>
        <a:bodyPr/>
        <a:lstStyle/>
        <a:p>
          <a:r>
            <a:rPr lang="en-GB"/>
            <a:t>Custom Ray Tracer algorithm used to calculate self-shadowing of vertices. Algorithm </a:t>
          </a:r>
          <a:r>
            <a:rPr lang="en-US"/>
            <a:t>shoots a “ray” along the axis calculated from the spherical sample direction vector, using current vertex position as origin. This prevents occluded light directions being taken into account in encoding vertex SH coefficients</a:t>
          </a:r>
          <a:endParaRPr lang="en-GB"/>
        </a:p>
      </dgm:t>
    </dgm:pt>
    <dgm:pt modelId="{36DC29DE-F168-40A4-B087-0B06BF8A7F92}" type="parTrans" cxnId="{C4629636-F74D-4A22-B86C-D8F8FB135FFE}">
      <dgm:prSet/>
      <dgm:spPr/>
      <dgm:t>
        <a:bodyPr/>
        <a:lstStyle/>
        <a:p>
          <a:endParaRPr lang="en-GB"/>
        </a:p>
      </dgm:t>
    </dgm:pt>
    <dgm:pt modelId="{8635A10E-C5E4-4B8A-92A8-3EBCA7518EA3}" type="sibTrans" cxnId="{C4629636-F74D-4A22-B86C-D8F8FB135FFE}">
      <dgm:prSet/>
      <dgm:spPr/>
      <dgm:t>
        <a:bodyPr/>
        <a:lstStyle/>
        <a:p>
          <a:endParaRPr lang="en-GB"/>
        </a:p>
      </dgm:t>
    </dgm:pt>
    <dgm:pt modelId="{F3883D7C-F416-4B52-AA73-504A23AF7BB7}">
      <dgm:prSet/>
      <dgm:spPr/>
      <dgm:t>
        <a:bodyPr/>
        <a:lstStyle/>
        <a:p>
          <a:r>
            <a:rPr lang="en-GB"/>
            <a:t>Calculate final (real) vertex colour every frame by combining its own SH coefficients and real-time rotated light ones</a:t>
          </a:r>
        </a:p>
      </dgm:t>
    </dgm:pt>
    <dgm:pt modelId="{33754498-540D-470C-BEC6-AA2F5577A435}" type="parTrans" cxnId="{CFE4CB62-C82B-42F9-B2E3-7DC86D003171}">
      <dgm:prSet/>
      <dgm:spPr/>
      <dgm:t>
        <a:bodyPr/>
        <a:lstStyle/>
        <a:p>
          <a:endParaRPr lang="en-GB"/>
        </a:p>
      </dgm:t>
    </dgm:pt>
    <dgm:pt modelId="{FAC0B17A-3260-4E35-9314-BF869CB74B2C}" type="sibTrans" cxnId="{CFE4CB62-C82B-42F9-B2E3-7DC86D003171}">
      <dgm:prSet/>
      <dgm:spPr/>
      <dgm:t>
        <a:bodyPr/>
        <a:lstStyle/>
        <a:p>
          <a:endParaRPr lang="en-GB"/>
        </a:p>
      </dgm:t>
    </dgm:pt>
    <dgm:pt modelId="{D634D2E3-CDFF-453C-A3E5-1B52A0AA90E0}">
      <dgm:prSet/>
      <dgm:spPr/>
      <dgm:t>
        <a:bodyPr/>
        <a:lstStyle/>
        <a:p>
          <a:r>
            <a:rPr lang="en-GB"/>
            <a:t>Indirect Lighting</a:t>
          </a:r>
        </a:p>
      </dgm:t>
    </dgm:pt>
    <dgm:pt modelId="{81E0840C-3EC8-4A6B-A3F1-9081F1FFF902}" type="parTrans" cxnId="{03549A89-3E2D-4865-B83D-8AE7B0660A25}">
      <dgm:prSet/>
      <dgm:spPr/>
      <dgm:t>
        <a:bodyPr/>
        <a:lstStyle/>
        <a:p>
          <a:endParaRPr lang="en-GB"/>
        </a:p>
      </dgm:t>
    </dgm:pt>
    <dgm:pt modelId="{29DBDAFA-63B5-4B6C-829A-5E388338B5CB}" type="sibTrans" cxnId="{03549A89-3E2D-4865-B83D-8AE7B0660A25}">
      <dgm:prSet/>
      <dgm:spPr/>
      <dgm:t>
        <a:bodyPr/>
        <a:lstStyle/>
        <a:p>
          <a:endParaRPr lang="en-GB"/>
        </a:p>
      </dgm:t>
    </dgm:pt>
    <dgm:pt modelId="{27D8522E-3F8E-45E5-943D-B6CB1DBE3AC9}">
      <dgm:prSet/>
      <dgm:spPr/>
      <dgm:t>
        <a:bodyPr/>
        <a:lstStyle/>
        <a:p>
          <a:r>
            <a:rPr lang="en-GB"/>
            <a:t>Find neighbouring vertices and indirect light emitted using same ray tracer algorithm as shadowed lighting. Results stored in separate buffer. </a:t>
          </a:r>
        </a:p>
      </dgm:t>
    </dgm:pt>
    <dgm:pt modelId="{4E62B691-0144-4AAB-93BA-1655E8222132}" type="parTrans" cxnId="{976C67F7-F96B-4C87-AFB2-883086C97167}">
      <dgm:prSet/>
      <dgm:spPr/>
      <dgm:t>
        <a:bodyPr/>
        <a:lstStyle/>
        <a:p>
          <a:endParaRPr lang="en-GB"/>
        </a:p>
      </dgm:t>
    </dgm:pt>
    <dgm:pt modelId="{F6EDAD62-7AE1-496F-9B10-4ED085FD3EE3}" type="sibTrans" cxnId="{976C67F7-F96B-4C87-AFB2-883086C97167}">
      <dgm:prSet/>
      <dgm:spPr/>
      <dgm:t>
        <a:bodyPr/>
        <a:lstStyle/>
        <a:p>
          <a:endParaRPr lang="en-GB"/>
        </a:p>
      </dgm:t>
    </dgm:pt>
    <dgm:pt modelId="{EB2A654A-9911-4483-A0FD-B2AB429690A0}">
      <dgm:prSet/>
      <dgm:spPr/>
      <dgm:t>
        <a:bodyPr/>
        <a:lstStyle/>
        <a:p>
          <a:r>
            <a:rPr lang="en-GB"/>
            <a:t>Results then added to previous Shadowed lighting values</a:t>
          </a:r>
        </a:p>
      </dgm:t>
    </dgm:pt>
    <dgm:pt modelId="{02E1ADE9-2361-4F6F-976B-A068637287B9}" type="parTrans" cxnId="{95A4207D-83CC-43F2-AB82-1F6A0A3D17D0}">
      <dgm:prSet/>
      <dgm:spPr/>
      <dgm:t>
        <a:bodyPr/>
        <a:lstStyle/>
        <a:p>
          <a:endParaRPr lang="en-GB"/>
        </a:p>
      </dgm:t>
    </dgm:pt>
    <dgm:pt modelId="{0AAC3055-190D-4092-842E-C94FC5CF596F}" type="sibTrans" cxnId="{95A4207D-83CC-43F2-AB82-1F6A0A3D17D0}">
      <dgm:prSet/>
      <dgm:spPr/>
      <dgm:t>
        <a:bodyPr/>
        <a:lstStyle/>
        <a:p>
          <a:endParaRPr lang="en-GB"/>
        </a:p>
      </dgm:t>
    </dgm:pt>
    <dgm:pt modelId="{490F78BD-9488-4CC5-8378-9976DE64A368}" type="pres">
      <dgm:prSet presAssocID="{97F8F0BF-32B1-4FD6-A319-06B8141B0D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5A4B1F-89DF-44D9-9B0D-CAAEB66C1586}" type="pres">
      <dgm:prSet presAssocID="{D634D2E3-CDFF-453C-A3E5-1B52A0AA90E0}" presName="boxAndChildren" presStyleCnt="0"/>
      <dgm:spPr/>
      <dgm:t>
        <a:bodyPr/>
        <a:lstStyle/>
        <a:p>
          <a:endParaRPr lang="en-GB"/>
        </a:p>
      </dgm:t>
    </dgm:pt>
    <dgm:pt modelId="{A1E54CCA-E6F6-4491-8289-96CBE2E7C913}" type="pres">
      <dgm:prSet presAssocID="{D634D2E3-CDFF-453C-A3E5-1B52A0AA90E0}" presName="parentTextBox" presStyleLbl="node1" presStyleIdx="0" presStyleCnt="4"/>
      <dgm:spPr/>
      <dgm:t>
        <a:bodyPr/>
        <a:lstStyle/>
        <a:p>
          <a:endParaRPr lang="en-GB"/>
        </a:p>
      </dgm:t>
    </dgm:pt>
    <dgm:pt modelId="{307165CD-EDE2-40F6-82B6-71933F1C1D35}" type="pres">
      <dgm:prSet presAssocID="{D634D2E3-CDFF-453C-A3E5-1B52A0AA90E0}" presName="entireBox" presStyleLbl="node1" presStyleIdx="0" presStyleCnt="4"/>
      <dgm:spPr/>
      <dgm:t>
        <a:bodyPr/>
        <a:lstStyle/>
        <a:p>
          <a:endParaRPr lang="en-GB"/>
        </a:p>
      </dgm:t>
    </dgm:pt>
    <dgm:pt modelId="{AB963531-F5FD-4F9A-8E7E-E8FF13439954}" type="pres">
      <dgm:prSet presAssocID="{D634D2E3-CDFF-453C-A3E5-1B52A0AA90E0}" presName="descendantBox" presStyleCnt="0"/>
      <dgm:spPr/>
      <dgm:t>
        <a:bodyPr/>
        <a:lstStyle/>
        <a:p>
          <a:endParaRPr lang="en-GB"/>
        </a:p>
      </dgm:t>
    </dgm:pt>
    <dgm:pt modelId="{7A9C7B54-9139-45E1-BD6C-9052B6461647}" type="pres">
      <dgm:prSet presAssocID="{27D8522E-3F8E-45E5-943D-B6CB1DBE3AC9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55DF24-76F7-4D93-B9B3-9E3D267612B8}" type="pres">
      <dgm:prSet presAssocID="{EB2A654A-9911-4483-A0FD-B2AB429690A0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0BC84-926A-4C02-A27C-7E8A3F74D39B}" type="pres">
      <dgm:prSet presAssocID="{4A1A0AC7-9B33-4318-B8AB-25AEEC353A22}" presName="sp" presStyleCnt="0"/>
      <dgm:spPr/>
      <dgm:t>
        <a:bodyPr/>
        <a:lstStyle/>
        <a:p>
          <a:endParaRPr lang="en-GB"/>
        </a:p>
      </dgm:t>
    </dgm:pt>
    <dgm:pt modelId="{1C5CF73D-41E4-457D-8BDB-818C854215D9}" type="pres">
      <dgm:prSet presAssocID="{876EFF98-99DD-4D17-B705-E9644BB232D4}" presName="arrowAndChildren" presStyleCnt="0"/>
      <dgm:spPr/>
      <dgm:t>
        <a:bodyPr/>
        <a:lstStyle/>
        <a:p>
          <a:endParaRPr lang="en-GB"/>
        </a:p>
      </dgm:t>
    </dgm:pt>
    <dgm:pt modelId="{7FE781EA-6764-4161-8B2B-7ECA70050B0D}" type="pres">
      <dgm:prSet presAssocID="{876EFF98-99DD-4D17-B705-E9644BB232D4}" presName="parentTextArrow" presStyleLbl="node1" presStyleIdx="0" presStyleCnt="4"/>
      <dgm:spPr/>
      <dgm:t>
        <a:bodyPr/>
        <a:lstStyle/>
        <a:p>
          <a:endParaRPr lang="en-GB"/>
        </a:p>
      </dgm:t>
    </dgm:pt>
    <dgm:pt modelId="{35CD972F-92C9-4C97-9609-BB6205E64ECE}" type="pres">
      <dgm:prSet presAssocID="{876EFF98-99DD-4D17-B705-E9644BB232D4}" presName="arrow" presStyleLbl="node1" presStyleIdx="1" presStyleCnt="4"/>
      <dgm:spPr/>
      <dgm:t>
        <a:bodyPr/>
        <a:lstStyle/>
        <a:p>
          <a:endParaRPr lang="en-GB"/>
        </a:p>
      </dgm:t>
    </dgm:pt>
    <dgm:pt modelId="{CA742E22-E2BE-45BB-A229-621898F7E354}" type="pres">
      <dgm:prSet presAssocID="{876EFF98-99DD-4D17-B705-E9644BB232D4}" presName="descendantArrow" presStyleCnt="0"/>
      <dgm:spPr/>
      <dgm:t>
        <a:bodyPr/>
        <a:lstStyle/>
        <a:p>
          <a:endParaRPr lang="en-GB"/>
        </a:p>
      </dgm:t>
    </dgm:pt>
    <dgm:pt modelId="{D174BAD4-F5A0-4561-B88E-573C5BC4E6F4}" type="pres">
      <dgm:prSet presAssocID="{0E7BE0B9-D708-41BE-9CFA-A7C1AE2C43B2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9AF40-D96B-4835-B21B-DD8AA56AB53C}" type="pres">
      <dgm:prSet presAssocID="{72263006-5DE2-4A19-9047-6D7B08B055E9}" presName="sp" presStyleCnt="0"/>
      <dgm:spPr/>
      <dgm:t>
        <a:bodyPr/>
        <a:lstStyle/>
        <a:p>
          <a:endParaRPr lang="en-GB"/>
        </a:p>
      </dgm:t>
    </dgm:pt>
    <dgm:pt modelId="{7432180B-89B8-4D5B-9F53-54EB0281A67B}" type="pres">
      <dgm:prSet presAssocID="{3C234930-44A4-4E25-9830-33D1AF1BE72D}" presName="arrowAndChildren" presStyleCnt="0"/>
      <dgm:spPr/>
      <dgm:t>
        <a:bodyPr/>
        <a:lstStyle/>
        <a:p>
          <a:endParaRPr lang="en-GB"/>
        </a:p>
      </dgm:t>
    </dgm:pt>
    <dgm:pt modelId="{6248CB25-6611-4530-BFDE-184441A67B80}" type="pres">
      <dgm:prSet presAssocID="{3C234930-44A4-4E25-9830-33D1AF1BE72D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264E50E2-D3EE-4438-A859-8A6B52455437}" type="pres">
      <dgm:prSet presAssocID="{3C234930-44A4-4E25-9830-33D1AF1BE72D}" presName="arrow" presStyleLbl="node1" presStyleIdx="2" presStyleCnt="4"/>
      <dgm:spPr/>
      <dgm:t>
        <a:bodyPr/>
        <a:lstStyle/>
        <a:p>
          <a:endParaRPr lang="en-GB"/>
        </a:p>
      </dgm:t>
    </dgm:pt>
    <dgm:pt modelId="{0E10AC95-014E-4E1E-9F06-BEF28869D8AE}" type="pres">
      <dgm:prSet presAssocID="{3C234930-44A4-4E25-9830-33D1AF1BE72D}" presName="descendantArrow" presStyleCnt="0"/>
      <dgm:spPr/>
      <dgm:t>
        <a:bodyPr/>
        <a:lstStyle/>
        <a:p>
          <a:endParaRPr lang="en-GB"/>
        </a:p>
      </dgm:t>
    </dgm:pt>
    <dgm:pt modelId="{443DB55C-2491-4D0B-A1C1-961F2478BE00}" type="pres">
      <dgm:prSet presAssocID="{C87F2956-76D9-4DDB-B9D6-9C0897CD77A3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6DB82-3959-40C7-A62C-E66968B96080}" type="pres">
      <dgm:prSet presAssocID="{F3883D7C-F416-4B52-AA73-504A23AF7BB7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B3636-BBF2-42ED-B1FC-9D277B2612B8}" type="pres">
      <dgm:prSet presAssocID="{62B52E24-3E5F-4517-96CA-EDF16532AAFC}" presName="sp" presStyleCnt="0"/>
      <dgm:spPr/>
      <dgm:t>
        <a:bodyPr/>
        <a:lstStyle/>
        <a:p>
          <a:endParaRPr lang="en-GB"/>
        </a:p>
      </dgm:t>
    </dgm:pt>
    <dgm:pt modelId="{99A763BC-3E75-4A1A-8002-CD211501511C}" type="pres">
      <dgm:prSet presAssocID="{C2E450C0-CA8A-41FD-9BAC-C7D25C77521C}" presName="arrowAndChildren" presStyleCnt="0"/>
      <dgm:spPr/>
      <dgm:t>
        <a:bodyPr/>
        <a:lstStyle/>
        <a:p>
          <a:endParaRPr lang="en-GB"/>
        </a:p>
      </dgm:t>
    </dgm:pt>
    <dgm:pt modelId="{F12353F0-6B4D-46F1-BE6C-A221162BA852}" type="pres">
      <dgm:prSet presAssocID="{C2E450C0-CA8A-41FD-9BAC-C7D25C77521C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61E63E33-A635-4CC0-9969-5219D3BCA9E1}" type="pres">
      <dgm:prSet presAssocID="{C2E450C0-CA8A-41FD-9BAC-C7D25C77521C}" presName="arrow" presStyleLbl="node1" presStyleIdx="3" presStyleCnt="4"/>
      <dgm:spPr/>
      <dgm:t>
        <a:bodyPr/>
        <a:lstStyle/>
        <a:p>
          <a:endParaRPr lang="en-GB"/>
        </a:p>
      </dgm:t>
    </dgm:pt>
    <dgm:pt modelId="{A2E9D60B-43DC-4581-B6D2-1732AC9BD8E0}" type="pres">
      <dgm:prSet presAssocID="{C2E450C0-CA8A-41FD-9BAC-C7D25C77521C}" presName="descendantArrow" presStyleCnt="0"/>
      <dgm:spPr/>
      <dgm:t>
        <a:bodyPr/>
        <a:lstStyle/>
        <a:p>
          <a:endParaRPr lang="en-GB"/>
        </a:p>
      </dgm:t>
    </dgm:pt>
    <dgm:pt modelId="{4915E34D-4316-425A-AA45-6FEB94FA2414}" type="pres">
      <dgm:prSet presAssocID="{90D6888B-25FC-4D1C-A02C-D3BC1BC3348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08E513-B39B-4ACA-B271-76FF95461B72}" type="pres">
      <dgm:prSet presAssocID="{E98344B1-9E45-415C-963E-51009D71F759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2970AE-75E1-4F75-9AB2-50C256866A95}" type="presOf" srcId="{D634D2E3-CDFF-453C-A3E5-1B52A0AA90E0}" destId="{A1E54CCA-E6F6-4491-8289-96CBE2E7C913}" srcOrd="0" destOrd="0" presId="urn:microsoft.com/office/officeart/2005/8/layout/process4"/>
    <dgm:cxn modelId="{5A39AFA8-041E-435C-B9F1-03747FCFB48B}" type="presOf" srcId="{3C234930-44A4-4E25-9830-33D1AF1BE72D}" destId="{6248CB25-6611-4530-BFDE-184441A67B80}" srcOrd="0" destOrd="0" presId="urn:microsoft.com/office/officeart/2005/8/layout/process4"/>
    <dgm:cxn modelId="{B43A369F-6FB0-4C16-89E6-B905E7EC76A6}" type="presOf" srcId="{97F8F0BF-32B1-4FD6-A319-06B8141B0D8F}" destId="{490F78BD-9488-4CC5-8378-9976DE64A368}" srcOrd="0" destOrd="0" presId="urn:microsoft.com/office/officeart/2005/8/layout/process4"/>
    <dgm:cxn modelId="{D3628EC4-C9B1-4C3B-8A0D-307A7CF73897}" type="presOf" srcId="{0E7BE0B9-D708-41BE-9CFA-A7C1AE2C43B2}" destId="{D174BAD4-F5A0-4561-B88E-573C5BC4E6F4}" srcOrd="0" destOrd="0" presId="urn:microsoft.com/office/officeart/2005/8/layout/process4"/>
    <dgm:cxn modelId="{CFE4CB62-C82B-42F9-B2E3-7DC86D003171}" srcId="{3C234930-44A4-4E25-9830-33D1AF1BE72D}" destId="{F3883D7C-F416-4B52-AA73-504A23AF7BB7}" srcOrd="1" destOrd="0" parTransId="{33754498-540D-470C-BEC6-AA2F5577A435}" sibTransId="{FAC0B17A-3260-4E35-9314-BF869CB74B2C}"/>
    <dgm:cxn modelId="{CCEC0600-C241-430D-988E-D8E869E5B21B}" srcId="{97F8F0BF-32B1-4FD6-A319-06B8141B0D8F}" destId="{876EFF98-99DD-4D17-B705-E9644BB232D4}" srcOrd="2" destOrd="0" parTransId="{91851F46-9D24-48EA-BA95-92D08799FB0E}" sibTransId="{4A1A0AC7-9B33-4318-B8AB-25AEEC353A22}"/>
    <dgm:cxn modelId="{E26252E3-BFCE-42DB-96A3-4AF31DC15360}" srcId="{97F8F0BF-32B1-4FD6-A319-06B8141B0D8F}" destId="{3C234930-44A4-4E25-9830-33D1AF1BE72D}" srcOrd="1" destOrd="0" parTransId="{D733AAD7-3AB4-4F18-8E4E-ACA8EF5458AF}" sibTransId="{72263006-5DE2-4A19-9047-6D7B08B055E9}"/>
    <dgm:cxn modelId="{E253F33C-EE2C-494B-A4DB-D742423D3D85}" type="presOf" srcId="{EB2A654A-9911-4483-A0FD-B2AB429690A0}" destId="{4D55DF24-76F7-4D93-B9B3-9E3D267612B8}" srcOrd="0" destOrd="0" presId="urn:microsoft.com/office/officeart/2005/8/layout/process4"/>
    <dgm:cxn modelId="{95A4207D-83CC-43F2-AB82-1F6A0A3D17D0}" srcId="{D634D2E3-CDFF-453C-A3E5-1B52A0AA90E0}" destId="{EB2A654A-9911-4483-A0FD-B2AB429690A0}" srcOrd="1" destOrd="0" parTransId="{02E1ADE9-2361-4F6F-976B-A068637287B9}" sibTransId="{0AAC3055-190D-4092-842E-C94FC5CF596F}"/>
    <dgm:cxn modelId="{C3A657A1-0D17-4BFE-A570-C8A0871DBDD9}" type="presOf" srcId="{876EFF98-99DD-4D17-B705-E9644BB232D4}" destId="{7FE781EA-6764-4161-8B2B-7ECA70050B0D}" srcOrd="0" destOrd="0" presId="urn:microsoft.com/office/officeart/2005/8/layout/process4"/>
    <dgm:cxn modelId="{7280BD32-169A-40F3-88F2-D78038B6E01F}" type="presOf" srcId="{C2E450C0-CA8A-41FD-9BAC-C7D25C77521C}" destId="{61E63E33-A635-4CC0-9969-5219D3BCA9E1}" srcOrd="1" destOrd="0" presId="urn:microsoft.com/office/officeart/2005/8/layout/process4"/>
    <dgm:cxn modelId="{36C786E1-69D9-4B49-B21E-00BBB5C7E85B}" srcId="{C2E450C0-CA8A-41FD-9BAC-C7D25C77521C}" destId="{E98344B1-9E45-415C-963E-51009D71F759}" srcOrd="1" destOrd="0" parTransId="{92C42D8C-222A-4174-A4E9-519284BF20E7}" sibTransId="{716E4226-FC01-470A-A434-0CA199F3F6FA}"/>
    <dgm:cxn modelId="{C4629636-F74D-4A22-B86C-D8F8FB135FFE}" srcId="{876EFF98-99DD-4D17-B705-E9644BB232D4}" destId="{0E7BE0B9-D708-41BE-9CFA-A7C1AE2C43B2}" srcOrd="0" destOrd="0" parTransId="{36DC29DE-F168-40A4-B087-0B06BF8A7F92}" sibTransId="{8635A10E-C5E4-4B8A-92A8-3EBCA7518EA3}"/>
    <dgm:cxn modelId="{7C418F2E-D5DF-4FD5-BCA4-5DF13D2593FC}" type="presOf" srcId="{D634D2E3-CDFF-453C-A3E5-1B52A0AA90E0}" destId="{307165CD-EDE2-40F6-82B6-71933F1C1D35}" srcOrd="1" destOrd="0" presId="urn:microsoft.com/office/officeart/2005/8/layout/process4"/>
    <dgm:cxn modelId="{ACF9303F-8509-42D8-B5FA-5C0E00EBF330}" type="presOf" srcId="{C2E450C0-CA8A-41FD-9BAC-C7D25C77521C}" destId="{F12353F0-6B4D-46F1-BE6C-A221162BA852}" srcOrd="0" destOrd="0" presId="urn:microsoft.com/office/officeart/2005/8/layout/process4"/>
    <dgm:cxn modelId="{A81BFC55-40B5-4C4A-9CD2-29775E7628B5}" type="presOf" srcId="{27D8522E-3F8E-45E5-943D-B6CB1DBE3AC9}" destId="{7A9C7B54-9139-45E1-BD6C-9052B6461647}" srcOrd="0" destOrd="0" presId="urn:microsoft.com/office/officeart/2005/8/layout/process4"/>
    <dgm:cxn modelId="{AEF84B22-7CA9-4FEF-A63D-E63E15AD4C31}" srcId="{C2E450C0-CA8A-41FD-9BAC-C7D25C77521C}" destId="{90D6888B-25FC-4D1C-A02C-D3BC1BC33489}" srcOrd="0" destOrd="0" parTransId="{47BE416D-F83B-4F8A-B016-1A0EC1D9EE39}" sibTransId="{DAF6397A-0F95-447F-9F03-EE578A3B6B2D}"/>
    <dgm:cxn modelId="{35FC05B0-4023-49A7-ACCF-A3837FA4717F}" type="presOf" srcId="{3C234930-44A4-4E25-9830-33D1AF1BE72D}" destId="{264E50E2-D3EE-4438-A859-8A6B52455437}" srcOrd="1" destOrd="0" presId="urn:microsoft.com/office/officeart/2005/8/layout/process4"/>
    <dgm:cxn modelId="{00B0F601-5C71-47BF-BD90-C7AECCDE7BE1}" type="presOf" srcId="{E98344B1-9E45-415C-963E-51009D71F759}" destId="{A708E513-B39B-4ACA-B271-76FF95461B72}" srcOrd="0" destOrd="0" presId="urn:microsoft.com/office/officeart/2005/8/layout/process4"/>
    <dgm:cxn modelId="{02C54B1A-87C4-4476-ABA1-A7B2E752370B}" type="presOf" srcId="{876EFF98-99DD-4D17-B705-E9644BB232D4}" destId="{35CD972F-92C9-4C97-9609-BB6205E64ECE}" srcOrd="1" destOrd="0" presId="urn:microsoft.com/office/officeart/2005/8/layout/process4"/>
    <dgm:cxn modelId="{DEABE457-75E4-42B9-BC68-D0F374EA3DC4}" srcId="{97F8F0BF-32B1-4FD6-A319-06B8141B0D8F}" destId="{C2E450C0-CA8A-41FD-9BAC-C7D25C77521C}" srcOrd="0" destOrd="0" parTransId="{151D2D2E-9F29-4B88-B2AB-9FCE8B5C846E}" sibTransId="{62B52E24-3E5F-4517-96CA-EDF16532AAFC}"/>
    <dgm:cxn modelId="{03549A89-3E2D-4865-B83D-8AE7B0660A25}" srcId="{97F8F0BF-32B1-4FD6-A319-06B8141B0D8F}" destId="{D634D2E3-CDFF-453C-A3E5-1B52A0AA90E0}" srcOrd="3" destOrd="0" parTransId="{81E0840C-3EC8-4A6B-A3F1-9081F1FFF902}" sibTransId="{29DBDAFA-63B5-4B6C-829A-5E388338B5CB}"/>
    <dgm:cxn modelId="{EB4124D2-F121-453C-BBA2-4763EA3252B0}" type="presOf" srcId="{F3883D7C-F416-4B52-AA73-504A23AF7BB7}" destId="{36F6DB82-3959-40C7-A62C-E66968B96080}" srcOrd="0" destOrd="0" presId="urn:microsoft.com/office/officeart/2005/8/layout/process4"/>
    <dgm:cxn modelId="{976C67F7-F96B-4C87-AFB2-883086C97167}" srcId="{D634D2E3-CDFF-453C-A3E5-1B52A0AA90E0}" destId="{27D8522E-3F8E-45E5-943D-B6CB1DBE3AC9}" srcOrd="0" destOrd="0" parTransId="{4E62B691-0144-4AAB-93BA-1655E8222132}" sibTransId="{F6EDAD62-7AE1-496F-9B10-4ED085FD3EE3}"/>
    <dgm:cxn modelId="{F66BB884-1AF3-408E-A53F-BB18A6289DA8}" srcId="{3C234930-44A4-4E25-9830-33D1AF1BE72D}" destId="{C87F2956-76D9-4DDB-B9D6-9C0897CD77A3}" srcOrd="0" destOrd="0" parTransId="{4988BAEB-3A1A-4D95-AADD-7A73D8D8892D}" sibTransId="{67E1BF85-29B6-478A-A425-8492578A9386}"/>
    <dgm:cxn modelId="{AE5D30AF-278B-46C2-8555-0E6B91493F6B}" type="presOf" srcId="{C87F2956-76D9-4DDB-B9D6-9C0897CD77A3}" destId="{443DB55C-2491-4D0B-A1C1-961F2478BE00}" srcOrd="0" destOrd="0" presId="urn:microsoft.com/office/officeart/2005/8/layout/process4"/>
    <dgm:cxn modelId="{E90B862D-560C-48DE-A9DA-6F0CD2215223}" type="presOf" srcId="{90D6888B-25FC-4D1C-A02C-D3BC1BC33489}" destId="{4915E34D-4316-425A-AA45-6FEB94FA2414}" srcOrd="0" destOrd="0" presId="urn:microsoft.com/office/officeart/2005/8/layout/process4"/>
    <dgm:cxn modelId="{8B968593-B9C5-4F2F-96B8-467C52196BD6}" type="presParOf" srcId="{490F78BD-9488-4CC5-8378-9976DE64A368}" destId="{5E5A4B1F-89DF-44D9-9B0D-CAAEB66C1586}" srcOrd="0" destOrd="0" presId="urn:microsoft.com/office/officeart/2005/8/layout/process4"/>
    <dgm:cxn modelId="{EFCCD0C1-404C-4FCB-8E2C-13392C3CE4B0}" type="presParOf" srcId="{5E5A4B1F-89DF-44D9-9B0D-CAAEB66C1586}" destId="{A1E54CCA-E6F6-4491-8289-96CBE2E7C913}" srcOrd="0" destOrd="0" presId="urn:microsoft.com/office/officeart/2005/8/layout/process4"/>
    <dgm:cxn modelId="{5832696A-F475-439D-9E8A-5BFF838A8A49}" type="presParOf" srcId="{5E5A4B1F-89DF-44D9-9B0D-CAAEB66C1586}" destId="{307165CD-EDE2-40F6-82B6-71933F1C1D35}" srcOrd="1" destOrd="0" presId="urn:microsoft.com/office/officeart/2005/8/layout/process4"/>
    <dgm:cxn modelId="{BF455E3E-294D-4262-BF35-0A6B8C38F164}" type="presParOf" srcId="{5E5A4B1F-89DF-44D9-9B0D-CAAEB66C1586}" destId="{AB963531-F5FD-4F9A-8E7E-E8FF13439954}" srcOrd="2" destOrd="0" presId="urn:microsoft.com/office/officeart/2005/8/layout/process4"/>
    <dgm:cxn modelId="{30A7DB24-DF67-4118-B4AD-B18681899246}" type="presParOf" srcId="{AB963531-F5FD-4F9A-8E7E-E8FF13439954}" destId="{7A9C7B54-9139-45E1-BD6C-9052B6461647}" srcOrd="0" destOrd="0" presId="urn:microsoft.com/office/officeart/2005/8/layout/process4"/>
    <dgm:cxn modelId="{50E8D904-FE75-4662-9EAD-884B71BE042A}" type="presParOf" srcId="{AB963531-F5FD-4F9A-8E7E-E8FF13439954}" destId="{4D55DF24-76F7-4D93-B9B3-9E3D267612B8}" srcOrd="1" destOrd="0" presId="urn:microsoft.com/office/officeart/2005/8/layout/process4"/>
    <dgm:cxn modelId="{A1011801-A224-4E9B-B21D-CEE249FF1EA5}" type="presParOf" srcId="{490F78BD-9488-4CC5-8378-9976DE64A368}" destId="{FAD0BC84-926A-4C02-A27C-7E8A3F74D39B}" srcOrd="1" destOrd="0" presId="urn:microsoft.com/office/officeart/2005/8/layout/process4"/>
    <dgm:cxn modelId="{F384FC25-6814-40AE-834F-7D5F0A715988}" type="presParOf" srcId="{490F78BD-9488-4CC5-8378-9976DE64A368}" destId="{1C5CF73D-41E4-457D-8BDB-818C854215D9}" srcOrd="2" destOrd="0" presId="urn:microsoft.com/office/officeart/2005/8/layout/process4"/>
    <dgm:cxn modelId="{5CB47F3E-8C64-4C6C-A841-FFA7EA799EF9}" type="presParOf" srcId="{1C5CF73D-41E4-457D-8BDB-818C854215D9}" destId="{7FE781EA-6764-4161-8B2B-7ECA70050B0D}" srcOrd="0" destOrd="0" presId="urn:microsoft.com/office/officeart/2005/8/layout/process4"/>
    <dgm:cxn modelId="{D00B4546-EE5E-45F1-813F-95AF40BAD9CA}" type="presParOf" srcId="{1C5CF73D-41E4-457D-8BDB-818C854215D9}" destId="{35CD972F-92C9-4C97-9609-BB6205E64ECE}" srcOrd="1" destOrd="0" presId="urn:microsoft.com/office/officeart/2005/8/layout/process4"/>
    <dgm:cxn modelId="{CA741CFD-A0E7-49FC-A308-9DE018038816}" type="presParOf" srcId="{1C5CF73D-41E4-457D-8BDB-818C854215D9}" destId="{CA742E22-E2BE-45BB-A229-621898F7E354}" srcOrd="2" destOrd="0" presId="urn:microsoft.com/office/officeart/2005/8/layout/process4"/>
    <dgm:cxn modelId="{FBA623CC-0F5F-4089-B905-F0A90E14CA67}" type="presParOf" srcId="{CA742E22-E2BE-45BB-A229-621898F7E354}" destId="{D174BAD4-F5A0-4561-B88E-573C5BC4E6F4}" srcOrd="0" destOrd="0" presId="urn:microsoft.com/office/officeart/2005/8/layout/process4"/>
    <dgm:cxn modelId="{9BFCD404-AE08-4DA4-B61E-5B5F0579FDDA}" type="presParOf" srcId="{490F78BD-9488-4CC5-8378-9976DE64A368}" destId="{9439AF40-D96B-4835-B21B-DD8AA56AB53C}" srcOrd="3" destOrd="0" presId="urn:microsoft.com/office/officeart/2005/8/layout/process4"/>
    <dgm:cxn modelId="{85801DD9-5C52-470D-9049-D382F4F3FB56}" type="presParOf" srcId="{490F78BD-9488-4CC5-8378-9976DE64A368}" destId="{7432180B-89B8-4D5B-9F53-54EB0281A67B}" srcOrd="4" destOrd="0" presId="urn:microsoft.com/office/officeart/2005/8/layout/process4"/>
    <dgm:cxn modelId="{6168344F-6598-4D11-931E-1A97A861D879}" type="presParOf" srcId="{7432180B-89B8-4D5B-9F53-54EB0281A67B}" destId="{6248CB25-6611-4530-BFDE-184441A67B80}" srcOrd="0" destOrd="0" presId="urn:microsoft.com/office/officeart/2005/8/layout/process4"/>
    <dgm:cxn modelId="{40B26063-1F44-4843-9D10-4CC23DD3959D}" type="presParOf" srcId="{7432180B-89B8-4D5B-9F53-54EB0281A67B}" destId="{264E50E2-D3EE-4438-A859-8A6B52455437}" srcOrd="1" destOrd="0" presId="urn:microsoft.com/office/officeart/2005/8/layout/process4"/>
    <dgm:cxn modelId="{61F58410-03A5-4394-8412-D146603B1A46}" type="presParOf" srcId="{7432180B-89B8-4D5B-9F53-54EB0281A67B}" destId="{0E10AC95-014E-4E1E-9F06-BEF28869D8AE}" srcOrd="2" destOrd="0" presId="urn:microsoft.com/office/officeart/2005/8/layout/process4"/>
    <dgm:cxn modelId="{74E01F0C-58D4-4D2A-8D60-2982BD99DE88}" type="presParOf" srcId="{0E10AC95-014E-4E1E-9F06-BEF28869D8AE}" destId="{443DB55C-2491-4D0B-A1C1-961F2478BE00}" srcOrd="0" destOrd="0" presId="urn:microsoft.com/office/officeart/2005/8/layout/process4"/>
    <dgm:cxn modelId="{C5FA05E6-2EE4-4FE7-B24C-380F4611099F}" type="presParOf" srcId="{0E10AC95-014E-4E1E-9F06-BEF28869D8AE}" destId="{36F6DB82-3959-40C7-A62C-E66968B96080}" srcOrd="1" destOrd="0" presId="urn:microsoft.com/office/officeart/2005/8/layout/process4"/>
    <dgm:cxn modelId="{ED20A8E8-8F52-46E4-B25D-2A24026FD5C6}" type="presParOf" srcId="{490F78BD-9488-4CC5-8378-9976DE64A368}" destId="{C6DB3636-BBF2-42ED-B1FC-9D277B2612B8}" srcOrd="5" destOrd="0" presId="urn:microsoft.com/office/officeart/2005/8/layout/process4"/>
    <dgm:cxn modelId="{864A97F4-4295-475C-9D44-BF77EDE6B24D}" type="presParOf" srcId="{490F78BD-9488-4CC5-8378-9976DE64A368}" destId="{99A763BC-3E75-4A1A-8002-CD211501511C}" srcOrd="6" destOrd="0" presId="urn:microsoft.com/office/officeart/2005/8/layout/process4"/>
    <dgm:cxn modelId="{17C6BF8F-9935-4F40-BA79-F78BD0F9E03F}" type="presParOf" srcId="{99A763BC-3E75-4A1A-8002-CD211501511C}" destId="{F12353F0-6B4D-46F1-BE6C-A221162BA852}" srcOrd="0" destOrd="0" presId="urn:microsoft.com/office/officeart/2005/8/layout/process4"/>
    <dgm:cxn modelId="{5AED7E71-EA71-48EA-9C32-2961828AC053}" type="presParOf" srcId="{99A763BC-3E75-4A1A-8002-CD211501511C}" destId="{61E63E33-A635-4CC0-9969-5219D3BCA9E1}" srcOrd="1" destOrd="0" presId="urn:microsoft.com/office/officeart/2005/8/layout/process4"/>
    <dgm:cxn modelId="{152AEF4B-D3FB-4059-BBC2-71EA014A2DC6}" type="presParOf" srcId="{99A763BC-3E75-4A1A-8002-CD211501511C}" destId="{A2E9D60B-43DC-4581-B6D2-1732AC9BD8E0}" srcOrd="2" destOrd="0" presId="urn:microsoft.com/office/officeart/2005/8/layout/process4"/>
    <dgm:cxn modelId="{8D514764-A63D-4C93-9077-556147DD416D}" type="presParOf" srcId="{A2E9D60B-43DC-4581-B6D2-1732AC9BD8E0}" destId="{4915E34D-4316-425A-AA45-6FEB94FA2414}" srcOrd="0" destOrd="0" presId="urn:microsoft.com/office/officeart/2005/8/layout/process4"/>
    <dgm:cxn modelId="{38FDC962-120F-47F1-A7AD-A2AFC6801CA0}" type="presParOf" srcId="{A2E9D60B-43DC-4581-B6D2-1732AC9BD8E0}" destId="{A708E513-B39B-4ACA-B271-76FF95461B7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165CD-EDE2-40F6-82B6-71933F1C1D35}">
      <dsp:nvSpPr>
        <dsp:cNvPr id="0" name=""/>
        <dsp:cNvSpPr/>
      </dsp:nvSpPr>
      <dsp:spPr>
        <a:xfrm>
          <a:off x="0" y="3862010"/>
          <a:ext cx="8229600" cy="8449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Indirect Lighting</a:t>
          </a:r>
        </a:p>
      </dsp:txBody>
      <dsp:txXfrm>
        <a:off x="0" y="3862010"/>
        <a:ext cx="8229600" cy="456253"/>
      </dsp:txXfrm>
    </dsp:sp>
    <dsp:sp modelId="{7A9C7B54-9139-45E1-BD6C-9052B6461647}">
      <dsp:nvSpPr>
        <dsp:cNvPr id="0" name=""/>
        <dsp:cNvSpPr/>
      </dsp:nvSpPr>
      <dsp:spPr>
        <a:xfrm>
          <a:off x="0" y="4301365"/>
          <a:ext cx="4114799" cy="3886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Find neighbouring vertices and indirect light emitted using same ray tracer algorithm as shadowed lighting. Results stored in separate buffer. </a:t>
          </a:r>
        </a:p>
      </dsp:txBody>
      <dsp:txXfrm>
        <a:off x="0" y="4301365"/>
        <a:ext cx="4114799" cy="388660"/>
      </dsp:txXfrm>
    </dsp:sp>
    <dsp:sp modelId="{4D55DF24-76F7-4D93-B9B3-9E3D267612B8}">
      <dsp:nvSpPr>
        <dsp:cNvPr id="0" name=""/>
        <dsp:cNvSpPr/>
      </dsp:nvSpPr>
      <dsp:spPr>
        <a:xfrm>
          <a:off x="4114800" y="4301365"/>
          <a:ext cx="4114799" cy="388660"/>
        </a:xfrm>
        <a:prstGeom prst="rect">
          <a:avLst/>
        </a:prstGeom>
        <a:solidFill>
          <a:schemeClr val="accent3">
            <a:tint val="40000"/>
            <a:alpha val="90000"/>
            <a:hueOff val="275757"/>
            <a:satOff val="899"/>
            <a:lumOff val="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75757"/>
              <a:satOff val="899"/>
              <a:lumOff val="3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Results then added to previous Shadowed lighting values</a:t>
          </a:r>
        </a:p>
      </dsp:txBody>
      <dsp:txXfrm>
        <a:off x="4114800" y="4301365"/>
        <a:ext cx="4114799" cy="388660"/>
      </dsp:txXfrm>
    </dsp:sp>
    <dsp:sp modelId="{35CD972F-92C9-4C97-9609-BB6205E64ECE}">
      <dsp:nvSpPr>
        <dsp:cNvPr id="0" name=""/>
        <dsp:cNvSpPr/>
      </dsp:nvSpPr>
      <dsp:spPr>
        <a:xfrm rot="10800000">
          <a:off x="0" y="2575207"/>
          <a:ext cx="8229600" cy="1299477"/>
        </a:xfrm>
        <a:prstGeom prst="upArrowCallout">
          <a:avLst/>
        </a:prstGeom>
        <a:solidFill>
          <a:schemeClr val="accent3">
            <a:hueOff val="531366"/>
            <a:satOff val="198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Shadowed lighting</a:t>
          </a:r>
        </a:p>
      </dsp:txBody>
      <dsp:txXfrm>
        <a:off x="0" y="2575207"/>
        <a:ext cx="8229600" cy="456116"/>
      </dsp:txXfrm>
    </dsp:sp>
    <dsp:sp modelId="{D174BAD4-F5A0-4561-B88E-573C5BC4E6F4}">
      <dsp:nvSpPr>
        <dsp:cNvPr id="0" name=""/>
        <dsp:cNvSpPr/>
      </dsp:nvSpPr>
      <dsp:spPr>
        <a:xfrm>
          <a:off x="0" y="3031323"/>
          <a:ext cx="8229600" cy="388543"/>
        </a:xfrm>
        <a:prstGeom prst="rect">
          <a:avLst/>
        </a:prstGeom>
        <a:solidFill>
          <a:schemeClr val="accent3">
            <a:tint val="40000"/>
            <a:alpha val="90000"/>
            <a:hueOff val="551514"/>
            <a:satOff val="1798"/>
            <a:lumOff val="6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51514"/>
              <a:satOff val="1798"/>
              <a:lumOff val="6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Custom Ray Tracer algorithm used to calculate self-shadowing of vertices. Algorithm </a:t>
          </a:r>
          <a:r>
            <a:rPr lang="en-US" sz="900" kern="1200"/>
            <a:t>shoots a “ray” along the axis calculated from the spherical sample direction vector, using current vertex position as origin. This prevents occluded light directions being taken into account in encoding vertex SH coefficients</a:t>
          </a:r>
          <a:endParaRPr lang="en-GB" sz="900" kern="1200"/>
        </a:p>
      </dsp:txBody>
      <dsp:txXfrm>
        <a:off x="0" y="3031323"/>
        <a:ext cx="8229600" cy="388543"/>
      </dsp:txXfrm>
    </dsp:sp>
    <dsp:sp modelId="{264E50E2-D3EE-4438-A859-8A6B52455437}">
      <dsp:nvSpPr>
        <dsp:cNvPr id="0" name=""/>
        <dsp:cNvSpPr/>
      </dsp:nvSpPr>
      <dsp:spPr>
        <a:xfrm rot="10800000">
          <a:off x="0" y="1288404"/>
          <a:ext cx="8229600" cy="1299477"/>
        </a:xfrm>
        <a:prstGeom prst="upArrowCallout">
          <a:avLst/>
        </a:prstGeom>
        <a:solidFill>
          <a:schemeClr val="accent3">
            <a:hueOff val="1062731"/>
            <a:satOff val="396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Basic un-shadowed lighting</a:t>
          </a:r>
        </a:p>
      </dsp:txBody>
      <dsp:txXfrm>
        <a:off x="0" y="1288404"/>
        <a:ext cx="8229600" cy="456116"/>
      </dsp:txXfrm>
    </dsp:sp>
    <dsp:sp modelId="{443DB55C-2491-4D0B-A1C1-961F2478BE00}">
      <dsp:nvSpPr>
        <dsp:cNvPr id="0" name=""/>
        <dsp:cNvSpPr/>
      </dsp:nvSpPr>
      <dsp:spPr>
        <a:xfrm>
          <a:off x="0" y="1744520"/>
          <a:ext cx="4114799" cy="388543"/>
        </a:xfrm>
        <a:prstGeom prst="rect">
          <a:avLst/>
        </a:prstGeom>
        <a:solidFill>
          <a:schemeClr val="accent3">
            <a:tint val="40000"/>
            <a:alpha val="90000"/>
            <a:hueOff val="827271"/>
            <a:satOff val="2697"/>
            <a:lumOff val="9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27271"/>
              <a:satOff val="2697"/>
              <a:lumOff val="9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Projection function - calculates SH coefficients using spherical samples array. Encodes both vertex colour and normal using SH</a:t>
          </a:r>
        </a:p>
      </dsp:txBody>
      <dsp:txXfrm>
        <a:off x="0" y="1744520"/>
        <a:ext cx="4114799" cy="388543"/>
      </dsp:txXfrm>
    </dsp:sp>
    <dsp:sp modelId="{36F6DB82-3959-40C7-A62C-E66968B96080}">
      <dsp:nvSpPr>
        <dsp:cNvPr id="0" name=""/>
        <dsp:cNvSpPr/>
      </dsp:nvSpPr>
      <dsp:spPr>
        <a:xfrm>
          <a:off x="4114800" y="1744520"/>
          <a:ext cx="4114799" cy="388543"/>
        </a:xfrm>
        <a:prstGeom prst="rect">
          <a:avLst/>
        </a:prstGeom>
        <a:solidFill>
          <a:schemeClr val="accent3">
            <a:tint val="40000"/>
            <a:alpha val="90000"/>
            <a:hueOff val="1103027"/>
            <a:satOff val="3596"/>
            <a:lumOff val="13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03027"/>
              <a:satOff val="3596"/>
              <a:lumOff val="13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Calculate final (real) vertex colour every frame by combining its own SH coefficients and real-time rotated light ones</a:t>
          </a:r>
        </a:p>
      </dsp:txBody>
      <dsp:txXfrm>
        <a:off x="4114800" y="1744520"/>
        <a:ext cx="4114799" cy="388543"/>
      </dsp:txXfrm>
    </dsp:sp>
    <dsp:sp modelId="{61E63E33-A635-4CC0-9969-5219D3BCA9E1}">
      <dsp:nvSpPr>
        <dsp:cNvPr id="0" name=""/>
        <dsp:cNvSpPr/>
      </dsp:nvSpPr>
      <dsp:spPr>
        <a:xfrm rot="10800000">
          <a:off x="0" y="1600"/>
          <a:ext cx="8229600" cy="1299477"/>
        </a:xfrm>
        <a:prstGeom prst="upArrowCallou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Data Organisation</a:t>
          </a:r>
        </a:p>
      </dsp:txBody>
      <dsp:txXfrm>
        <a:off x="0" y="1600"/>
        <a:ext cx="8229600" cy="456116"/>
      </dsp:txXfrm>
    </dsp:sp>
    <dsp:sp modelId="{4915E34D-4316-425A-AA45-6FEB94FA2414}">
      <dsp:nvSpPr>
        <dsp:cNvPr id="0" name=""/>
        <dsp:cNvSpPr/>
      </dsp:nvSpPr>
      <dsp:spPr>
        <a:xfrm>
          <a:off x="0" y="457717"/>
          <a:ext cx="4114799" cy="388543"/>
        </a:xfrm>
        <a:prstGeom prst="rect">
          <a:avLst/>
        </a:prstGeom>
        <a:solidFill>
          <a:schemeClr val="accent3">
            <a:tint val="40000"/>
            <a:alpha val="90000"/>
            <a:hueOff val="1378784"/>
            <a:satOff val="4495"/>
            <a:lumOff val="16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78784"/>
              <a:satOff val="4495"/>
              <a:lumOff val="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Structure to store SH coefficient calculations and encoded spherical function (environment light) at given point of the sphere values.</a:t>
          </a:r>
        </a:p>
      </dsp:txBody>
      <dsp:txXfrm>
        <a:off x="0" y="457717"/>
        <a:ext cx="4114799" cy="388543"/>
      </dsp:txXfrm>
    </dsp:sp>
    <dsp:sp modelId="{A708E513-B39B-4ACA-B271-76FF95461B72}">
      <dsp:nvSpPr>
        <dsp:cNvPr id="0" name=""/>
        <dsp:cNvSpPr/>
      </dsp:nvSpPr>
      <dsp:spPr>
        <a:xfrm>
          <a:off x="4114800" y="457717"/>
          <a:ext cx="4114799" cy="388543"/>
        </a:xfrm>
        <a:prstGeom prst="rect">
          <a:avLst/>
        </a:prstGeom>
        <a:solidFill>
          <a:schemeClr val="accent3">
            <a:tint val="40000"/>
            <a:alpha val="90000"/>
            <a:hueOff val="1654541"/>
            <a:satOff val="5394"/>
            <a:lumOff val="19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654541"/>
              <a:satOff val="5394"/>
              <a:lumOff val="1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Vertex structure - holds Cartesian coordinates, normal vector, diffuse colour, texture coordinates and 3 arrays of SH coefficients.</a:t>
          </a:r>
        </a:p>
      </dsp:txBody>
      <dsp:txXfrm>
        <a:off x="4114800" y="457717"/>
        <a:ext cx="4114799" cy="38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7F3671-7F53-4103-A3A2-477EFA5D9A0B}" type="datetimeFigureOut">
              <a:rPr lang="en-US" smtClean="0"/>
              <a:pPr/>
              <a:t>5/15/2010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9AA24F-0E2E-4E98-B433-515E5796B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Users\JonathanChye\Desktop\JONATHAN-GAMEPC%2015-05-2010%2018.27.05\terraincapture3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2557482"/>
          </a:xfrm>
        </p:spPr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i="1" dirty="0" smtClean="0">
                <a:latin typeface="Arial" pitchFamily="34" charset="0"/>
                <a:cs typeface="Arial" pitchFamily="34" charset="0"/>
              </a:rPr>
              <a:t>Applying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i="1" dirty="0" smtClean="0">
                <a:latin typeface="Arial" pitchFamily="34" charset="0"/>
                <a:cs typeface="Arial" pitchFamily="34" charset="0"/>
              </a:rPr>
              <a:t>Global Illumination on height field based terrain using OpenGL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Jonathan M Chye</a:t>
            </a:r>
          </a:p>
          <a:p>
            <a:endParaRPr lang="en-GB" dirty="0" smtClean="0"/>
          </a:p>
          <a:p>
            <a:r>
              <a:rPr lang="en-GB" dirty="0" smtClean="0"/>
              <a:t>Technical Supervisor : Mr Matthew </a:t>
            </a:r>
            <a:r>
              <a:rPr lang="en-GB" dirty="0" err="1" smtClean="0"/>
              <a:t>Bett</a:t>
            </a:r>
            <a:endParaRPr lang="en-GB" dirty="0" smtClean="0"/>
          </a:p>
          <a:p>
            <a:r>
              <a:rPr lang="en-GB" dirty="0" smtClean="0"/>
              <a:t>2010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 smtClean="0"/>
              <a:t>Environmental </a:t>
            </a:r>
            <a:r>
              <a:rPr lang="en-US" sz="1800" dirty="0" smtClean="0"/>
              <a:t>light function on a unit sphere, with the RGB channels combined and </a:t>
            </a:r>
            <a:r>
              <a:rPr lang="en-US" sz="1800" dirty="0" smtClean="0"/>
              <a:t>scaled	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Simple 3D terrain model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4" name="Picture 3" descr="test3.PNG"/>
          <p:cNvPicPr/>
          <p:nvPr/>
        </p:nvPicPr>
        <p:blipFill>
          <a:blip r:embed="rId2" cstate="print">
            <a:lum bright="85000" contrast="100000"/>
          </a:blip>
          <a:stretch>
            <a:fillRect/>
          </a:stretch>
        </p:blipFill>
        <p:spPr>
          <a:xfrm>
            <a:off x="1000100" y="3071810"/>
            <a:ext cx="2958969" cy="21431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29560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1800" dirty="0" smtClean="0"/>
              <a:t>Terrain lit by simple OpenGL lighting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sz="1800" dirty="0" smtClean="0"/>
          </a:p>
          <a:p>
            <a:r>
              <a:rPr lang="en-US" sz="1800" dirty="0" smtClean="0"/>
              <a:t>Terrain </a:t>
            </a:r>
            <a:r>
              <a:rPr lang="en-US" sz="1800" dirty="0" smtClean="0"/>
              <a:t>mesh lit using the Un-shadowed SH Global Illumination </a:t>
            </a:r>
            <a:r>
              <a:rPr lang="en-US" sz="1800" dirty="0" smtClean="0"/>
              <a:t>method</a:t>
            </a:r>
          </a:p>
          <a:p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8934"/>
            <a:ext cx="28797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 smtClean="0"/>
              <a:t>Mesh </a:t>
            </a:r>
            <a:r>
              <a:rPr lang="en-US" sz="1800" dirty="0" smtClean="0"/>
              <a:t>lit using the Shadowed SH GI </a:t>
            </a:r>
            <a:r>
              <a:rPr lang="en-US" sz="1800" dirty="0" smtClean="0"/>
              <a:t>method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Mesh </a:t>
            </a:r>
            <a:r>
              <a:rPr lang="en-US" sz="1800" dirty="0" smtClean="0"/>
              <a:t>lit using the Inter-reflected Shadowed SH GI </a:t>
            </a:r>
            <a:r>
              <a:rPr lang="en-US" sz="1800" dirty="0" smtClean="0"/>
              <a:t>method</a:t>
            </a:r>
          </a:p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Final fully textured and lit using full GI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4369497" cy="35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Evaluation protocol ?</a:t>
            </a:r>
            <a:endParaRPr lang="en-GB" dirty="0" smtClean="0"/>
          </a:p>
          <a:p>
            <a:r>
              <a:rPr lang="en-GB" dirty="0" smtClean="0"/>
              <a:t>Performance - FPS</a:t>
            </a:r>
            <a:r>
              <a:rPr lang="en-GB" dirty="0" smtClean="0"/>
              <a:t>	</a:t>
            </a:r>
            <a:r>
              <a:rPr lang="en-GB" dirty="0" smtClean="0"/>
              <a:t>counter</a:t>
            </a:r>
            <a:endParaRPr lang="en-GB" dirty="0" smtClean="0"/>
          </a:p>
          <a:p>
            <a:r>
              <a:rPr lang="en-GB" dirty="0" smtClean="0"/>
              <a:t>Visual Judgement</a:t>
            </a:r>
            <a:r>
              <a:rPr lang="en-GB" dirty="0" smtClean="0"/>
              <a:t>	</a:t>
            </a:r>
          </a:p>
          <a:p>
            <a:r>
              <a:rPr lang="en-GB" dirty="0" smtClean="0"/>
              <a:t>Console window – debug information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  <a:lum bright="7000" contrast="25000"/>
          </a:blip>
          <a:srcRect/>
          <a:stretch>
            <a:fillRect/>
          </a:stretch>
        </p:blipFill>
        <p:spPr bwMode="auto">
          <a:xfrm>
            <a:off x="2714612" y="3643314"/>
            <a:ext cx="3759320" cy="28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attempts – shaders </a:t>
            </a:r>
          </a:p>
          <a:p>
            <a:r>
              <a:rPr lang="en-GB" dirty="0" smtClean="0"/>
              <a:t>GLSL &amp; Cg – Failed attempt</a:t>
            </a:r>
          </a:p>
          <a:p>
            <a:r>
              <a:rPr lang="en-GB" dirty="0" smtClean="0"/>
              <a:t>Fully CPU dependant code</a:t>
            </a:r>
          </a:p>
          <a:p>
            <a:r>
              <a:rPr lang="en-GB" dirty="0" smtClean="0"/>
              <a:t>Results as predicted – model lit correctly</a:t>
            </a:r>
          </a:p>
          <a:p>
            <a:r>
              <a:rPr lang="en-GB" dirty="0" smtClean="0"/>
              <a:t>Soft shadows – working</a:t>
            </a:r>
          </a:p>
          <a:p>
            <a:r>
              <a:rPr lang="en-GB" dirty="0" smtClean="0"/>
              <a:t>Indirect lighting – added realism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9" name="terraincapture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125663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Summary</a:t>
            </a:r>
            <a:r>
              <a:rPr lang="en-GB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Project successful – implemented &amp; observed GI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Very time consuming – literature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Technical issues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Trial &amp; Error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Successful</a:t>
            </a:r>
            <a:r>
              <a:rPr lang="en-GB" dirty="0" smtClean="0"/>
              <a:t>, lightweight and compact implementation of a real-time Global Illumination algorithm with significantly low hardware requirements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optimise algorithm</a:t>
            </a:r>
          </a:p>
          <a:p>
            <a:pPr lvl="0">
              <a:buFont typeface="Wingdings" pitchFamily="2" charset="2"/>
              <a:buChar char="Ø"/>
            </a:pPr>
            <a:r>
              <a:rPr lang="en-US" sz="2100" dirty="0" smtClean="0"/>
              <a:t>Storage of hit vertices during the indirect light preprocessing step</a:t>
            </a:r>
            <a:endParaRPr lang="en-GB" sz="2100" dirty="0" smtClean="0"/>
          </a:p>
          <a:p>
            <a:pPr lvl="0">
              <a:buFont typeface="Wingdings" pitchFamily="2" charset="2"/>
              <a:buChar char="Ø"/>
            </a:pPr>
            <a:r>
              <a:rPr lang="en-US" sz="2100" dirty="0" smtClean="0"/>
              <a:t>Usage of single-precision floats instead of double-precision ones</a:t>
            </a:r>
            <a:endParaRPr lang="en-GB" sz="2100" dirty="0" smtClean="0"/>
          </a:p>
          <a:p>
            <a:pPr lvl="0">
              <a:buFont typeface="Wingdings" pitchFamily="2" charset="2"/>
              <a:buChar char="Ø"/>
            </a:pPr>
            <a:r>
              <a:rPr lang="en-US" sz="2100" dirty="0" smtClean="0"/>
              <a:t>Shifting some of the real-time calculations to the GPU</a:t>
            </a:r>
            <a:endParaRPr lang="en-GB" sz="2100" dirty="0" smtClean="0"/>
          </a:p>
          <a:p>
            <a:pPr lvl="0">
              <a:buFont typeface="Wingdings" pitchFamily="2" charset="2"/>
              <a:buChar char="Ø"/>
            </a:pPr>
            <a:r>
              <a:rPr lang="en-US" sz="2100" dirty="0" smtClean="0"/>
              <a:t> The ray tracer could use the concept of multi-level height and colour pyramids used in (Nowrouzezahrai and Snyder, 2009)</a:t>
            </a:r>
            <a:endParaRPr lang="en-GB" sz="2100" dirty="0" smtClean="0"/>
          </a:p>
          <a:p>
            <a:r>
              <a:rPr lang="en-GB" dirty="0" smtClean="0"/>
              <a:t>Addition of dynamic objects</a:t>
            </a:r>
          </a:p>
          <a:p>
            <a:r>
              <a:rPr lang="en-GB" dirty="0" smtClean="0"/>
              <a:t>Making solution fully real time 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Apply GI techniques to outdoor terrain</a:t>
            </a:r>
          </a:p>
          <a:p>
            <a:r>
              <a:rPr lang="en-GB" dirty="0" smtClean="0"/>
              <a:t>Cheap and efficient</a:t>
            </a:r>
          </a:p>
          <a:p>
            <a:r>
              <a:rPr lang="en-GB" dirty="0" smtClean="0"/>
              <a:t>OpenGL and C++</a:t>
            </a:r>
          </a:p>
          <a:p>
            <a:r>
              <a:rPr lang="en-GB" dirty="0" smtClean="0"/>
              <a:t>Terrain represented by height maps</a:t>
            </a:r>
          </a:p>
          <a:p>
            <a:r>
              <a:rPr lang="en-GB" dirty="0" smtClean="0"/>
              <a:t>Spherical Harmonics lighting + ray tracing</a:t>
            </a:r>
          </a:p>
          <a:p>
            <a:r>
              <a:rPr lang="en-GB" dirty="0" smtClean="0"/>
              <a:t>Features:</a:t>
            </a:r>
          </a:p>
          <a:p>
            <a:pPr lvl="1">
              <a:buFont typeface="Wingdings" pitchFamily="2" charset="2"/>
              <a:buChar char="Ø"/>
            </a:pPr>
            <a:r>
              <a:rPr lang="en-GB" sz="1900" dirty="0" smtClean="0"/>
              <a:t>Dynamically generated terrain read from height maps</a:t>
            </a:r>
          </a:p>
          <a:p>
            <a:pPr lvl="1">
              <a:buFont typeface="Wingdings" pitchFamily="2" charset="2"/>
              <a:buChar char="Ø"/>
            </a:pPr>
            <a:r>
              <a:rPr lang="en-GB" sz="1900" dirty="0" smtClean="0"/>
              <a:t>Shadowing – soft shadows, self-shadowing, dynamically shadowed</a:t>
            </a:r>
          </a:p>
          <a:p>
            <a:pPr lvl="1">
              <a:buFont typeface="Wingdings" pitchFamily="2" charset="2"/>
              <a:buChar char="Ø"/>
            </a:pPr>
            <a:r>
              <a:rPr lang="en-GB" sz="1900" dirty="0" smtClean="0"/>
              <a:t>Fully lit – indirect lighting</a:t>
            </a:r>
          </a:p>
          <a:p>
            <a:pPr lvl="1">
              <a:buFont typeface="Wingdings" pitchFamily="2" charset="2"/>
              <a:buChar char="Ø"/>
            </a:pPr>
            <a:r>
              <a:rPr lang="en-GB" sz="1900" dirty="0" smtClean="0"/>
              <a:t>Textured</a:t>
            </a:r>
          </a:p>
          <a:p>
            <a:pPr lvl="1">
              <a:buFont typeface="Wingdings" pitchFamily="2" charset="2"/>
              <a:buChar char="Ø"/>
            </a:pPr>
            <a:r>
              <a:rPr lang="en-GB" sz="1900" dirty="0" smtClean="0"/>
              <a:t>Good frame rates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1600" dirty="0" smtClean="0"/>
          </a:p>
          <a:p>
            <a:endParaRPr lang="en-GB" dirty="0" smtClean="0"/>
          </a:p>
          <a:p>
            <a:pPr>
              <a:buNone/>
            </a:pPr>
            <a:endParaRPr lang="en-GB" sz="1200" dirty="0" smtClean="0"/>
          </a:p>
          <a:p>
            <a:endParaRPr lang="en-GB" sz="3200" dirty="0" smtClean="0"/>
          </a:p>
          <a:p>
            <a:endParaRPr lang="en-GB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FontTx/>
              <a:buChar char="-"/>
            </a:pPr>
            <a:endParaRPr lang="en-GB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2" y="2520950"/>
            <a:ext cx="30765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50072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Global Illumination – What is it?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Algorithms used to enhance realism using lighting for a 3D scene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Also takes into account light reflected by objects from light source – indirect illumination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Common algorithms – Ray tracing, ambient occlusion, photon mapping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Why GI?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Photorealism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Important in many applications – flight simulators, geographical data analysis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CGI – entertainment  industry</a:t>
            </a:r>
          </a:p>
          <a:p>
            <a:pPr lvl="1">
              <a:buNone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 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24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0576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7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143240" cy="251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Rendering equation 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equilibrium radiance leaving a point is given as the sum of emitted plus reflected radiance under a geometric optics approximation (Wikipedia)</a:t>
            </a:r>
          </a:p>
          <a:p>
            <a:r>
              <a:rPr lang="en-GB" dirty="0" smtClean="0"/>
              <a:t>GI algorithms tries to solve this equation</a:t>
            </a:r>
          </a:p>
          <a:p>
            <a:r>
              <a:rPr lang="en-GB" dirty="0" smtClean="0"/>
              <a:t>Ray tracing, photon mapping, radiosity and ambient occlusion.</a:t>
            </a:r>
            <a:endParaRPr lang="en-GB" dirty="0"/>
          </a:p>
        </p:txBody>
      </p:sp>
      <p:pic>
        <p:nvPicPr>
          <p:cNvPr id="40" name="Picture 39" descr="L_o(\mathbf x, \omega, \lambda, t) = &#10;L_e(\mathbf x, \omega, \lambda, t) + \int_\Omega f_r(\mathbf x, \omega',&#10; \omega, \lambda, t) L_i(\mathbf x, \omega', \lambda, t) (-\omega' \cdot&#10; \mathbf n) d \omega'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4920620" cy="35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Methodolodgy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Aim</a:t>
            </a:r>
            <a:r>
              <a:rPr lang="en-GB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real-time demo application featuring a heightmap-based terrain lit using an efficient Global Illumination algorithm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realistic environmental, area lights found in outdoor landscapes, soft shadows and indirect lighting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algorithm should allow to scale the complexity of calculations on demand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Project Planning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Gantt Chart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Two main phases – Algorithm &amp; Implementation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Vanilla Framework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Testing and implementation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 smtClean="0"/>
              <a:t>Appmodes :</a:t>
            </a:r>
          </a:p>
          <a:p>
            <a:r>
              <a:rPr lang="en-GB" dirty="0" smtClean="0"/>
              <a:t>ALP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 </a:t>
            </a:r>
            <a:r>
              <a:rPr lang="en-GB" dirty="0" smtClean="0"/>
              <a:t>basis function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lum bright="1000" contrast="-3000"/>
          </a:blip>
          <a:srcRect/>
          <a:stretch>
            <a:fillRect/>
          </a:stretch>
        </p:blipFill>
        <p:spPr bwMode="auto">
          <a:xfrm>
            <a:off x="5143504" y="292893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1800" dirty="0" smtClean="0"/>
              <a:t>SH samples in 3D space + </a:t>
            </a:r>
            <a:r>
              <a:rPr lang="en-US" sz="1800" dirty="0" smtClean="0"/>
              <a:t>simple mathematically-defined spherical function and its coarser SH </a:t>
            </a:r>
            <a:r>
              <a:rPr lang="en-US" sz="1800" dirty="0" smtClean="0"/>
              <a:t>approximation</a:t>
            </a:r>
          </a:p>
          <a:p>
            <a:endParaRPr lang="en-US" sz="1800" dirty="0" smtClean="0"/>
          </a:p>
          <a:p>
            <a:pPr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US" sz="1800" dirty="0" smtClean="0"/>
              <a:t>Environmental light </a:t>
            </a:r>
            <a:r>
              <a:rPr lang="en-US" sz="1800" dirty="0" smtClean="0"/>
              <a:t>function </a:t>
            </a:r>
            <a:r>
              <a:rPr lang="en-US" sz="1800" dirty="0" smtClean="0"/>
              <a:t>coming </a:t>
            </a:r>
            <a:r>
              <a:rPr lang="en-US" sz="1800" dirty="0" smtClean="0"/>
              <a:t>from a HDR light </a:t>
            </a:r>
            <a:r>
              <a:rPr lang="en-US" sz="1800" dirty="0" smtClean="0"/>
              <a:t>sphere - </a:t>
            </a:r>
            <a:r>
              <a:rPr lang="en-US" sz="1800" dirty="0" smtClean="0"/>
              <a:t>projected into SH space</a:t>
            </a:r>
            <a:endParaRPr lang="en-GB" sz="1800" dirty="0"/>
          </a:p>
        </p:txBody>
      </p:sp>
      <p:pic>
        <p:nvPicPr>
          <p:cNvPr id="5" name="Picture 4" descr="test2.PNG"/>
          <p:cNvPicPr/>
          <p:nvPr/>
        </p:nvPicPr>
        <p:blipFill>
          <a:blip r:embed="rId2" cstate="print">
            <a:lum bright="47000" contrast="79000"/>
          </a:blip>
          <a:stretch>
            <a:fillRect/>
          </a:stretch>
        </p:blipFill>
        <p:spPr>
          <a:xfrm>
            <a:off x="1142976" y="3214686"/>
            <a:ext cx="3000396" cy="2143140"/>
          </a:xfrm>
          <a:prstGeom prst="rect">
            <a:avLst/>
          </a:prstGeom>
        </p:spPr>
      </p:pic>
      <p:pic>
        <p:nvPicPr>
          <p:cNvPr id="6" name="Picture 5" descr="test1.png"/>
          <p:cNvPicPr/>
          <p:nvPr/>
        </p:nvPicPr>
        <p:blipFill>
          <a:blip r:embed="rId3" cstate="print">
            <a:lum contrast="62000"/>
          </a:blip>
          <a:stretch>
            <a:fillRect/>
          </a:stretch>
        </p:blipFill>
        <p:spPr>
          <a:xfrm>
            <a:off x="5500694" y="3143248"/>
            <a:ext cx="2928958" cy="22492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1278</TotalTime>
  <Words>646</Words>
  <Application>Microsoft Office PowerPoint</Application>
  <PresentationFormat>On-screen Show (4:3)</PresentationFormat>
  <Paragraphs>182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  Applying Global Illumination on height field based terrain using OpenGL  </vt:lpstr>
      <vt:lpstr>ABSTRACT</vt:lpstr>
      <vt:lpstr>INTRODUCTION</vt:lpstr>
      <vt:lpstr>GI Examples</vt:lpstr>
      <vt:lpstr>Literature Review</vt:lpstr>
      <vt:lpstr>Methodolodgy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Results</vt:lpstr>
      <vt:lpstr>Results - Analysis</vt:lpstr>
      <vt:lpstr>Results</vt:lpstr>
      <vt:lpstr>Conclusion</vt:lpstr>
      <vt:lpstr>Future Work</vt:lpstr>
      <vt:lpstr>Questions?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global illumination techniques  What are the techniques involved in real time lighting effects for procedurally generated terrain?</dc:title>
  <dc:creator>Jonathanc</dc:creator>
  <cp:lastModifiedBy>JonathanChye</cp:lastModifiedBy>
  <cp:revision>94</cp:revision>
  <dcterms:created xsi:type="dcterms:W3CDTF">2009-11-22T22:33:39Z</dcterms:created>
  <dcterms:modified xsi:type="dcterms:W3CDTF">2010-05-15T18:55:46Z</dcterms:modified>
</cp:coreProperties>
</file>